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6" r:id="rId2"/>
    <p:sldId id="275" r:id="rId3"/>
    <p:sldId id="264" r:id="rId4"/>
    <p:sldId id="297" r:id="rId5"/>
    <p:sldId id="298" r:id="rId6"/>
    <p:sldId id="299" r:id="rId7"/>
    <p:sldId id="300" r:id="rId8"/>
    <p:sldId id="301" r:id="rId9"/>
    <p:sldId id="302" r:id="rId10"/>
    <p:sldId id="304" r:id="rId11"/>
    <p:sldId id="303" r:id="rId12"/>
    <p:sldId id="307" r:id="rId13"/>
    <p:sldId id="308" r:id="rId14"/>
    <p:sldId id="309" r:id="rId15"/>
    <p:sldId id="310" r:id="rId16"/>
    <p:sldId id="311" r:id="rId17"/>
    <p:sldId id="312" r:id="rId18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9302A-89CD-49EB-9842-8059E23E168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3BB06-8966-465B-954F-0B4197D9CE9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7149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70315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A23D-E0BD-42F3-A890-9D9FE67E9B9D}" type="datetime1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511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467E-2C7D-4655-8F80-57DC223890A3}" type="datetime1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334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16D11283-DC2A-4E68-B30A-8EF05BE1FA81}" type="datetime1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79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1838-D58A-4A77-9B48-80CF5AE81048}" type="datetime1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392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3984400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D1B54E-022E-4895-93F2-ED2158F3A429}" type="datetime1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4824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3C20-8C6C-4354-B88C-F854F3A08A6F}" type="datetime1">
              <a:rPr lang="pt-PT" smtClean="0"/>
              <a:t>26/07/2021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1860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96068-5BB1-4956-AA8C-1BC938135EFF}" type="datetime1">
              <a:rPr lang="pt-PT" smtClean="0"/>
              <a:t>26/07/2021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281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6816F-0C4E-4580-8BB6-B99EF5489600}" type="datetime1">
              <a:rPr lang="pt-PT" smtClean="0"/>
              <a:t>26/07/2021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04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469E-CF65-4304-BF24-BF6BDA523B21}" type="datetime1">
              <a:rPr lang="pt-PT" smtClean="0"/>
              <a:t>26/07/2021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385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E2DB-CF5F-441B-9FE4-503C642B5FD9}" type="datetime1">
              <a:rPr lang="pt-PT" smtClean="0"/>
              <a:t>26/07/2021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74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D9E2B-F73D-41AA-888A-65331747E506}" type="datetime1">
              <a:rPr lang="pt-PT" smtClean="0"/>
              <a:t>26/07/2021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4675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A68CABD-4C39-4BB7-8DA7-1B85E9EEA28A}" type="datetime1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6C90BB96-5FDA-4176-81DD-DF5D49FFB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5894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0" y="4341544"/>
            <a:ext cx="9144000" cy="1411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5538" y="2199618"/>
            <a:ext cx="2553552" cy="1541158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MADEIRA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WORKSHOP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MACHINE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pt-P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6115050"/>
            <a:ext cx="6858000" cy="742950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1107281" y="2261838"/>
            <a:ext cx="2288381" cy="1545539"/>
            <a:chOff x="351818" y="1381250"/>
            <a:chExt cx="3160810" cy="2134765"/>
          </a:xfrm>
        </p:grpSpPr>
        <p:cxnSp>
          <p:nvCxnSpPr>
            <p:cNvPr id="9" name="Conexão reta 8"/>
            <p:cNvCxnSpPr/>
            <p:nvPr/>
          </p:nvCxnSpPr>
          <p:spPr>
            <a:xfrm>
              <a:off x="351818" y="3466642"/>
              <a:ext cx="3160810" cy="0"/>
            </a:xfrm>
            <a:prstGeom prst="line">
              <a:avLst/>
            </a:prstGeom>
            <a:ln w="76200">
              <a:solidFill>
                <a:schemeClr val="bg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xão reta 7"/>
            <p:cNvCxnSpPr/>
            <p:nvPr/>
          </p:nvCxnSpPr>
          <p:spPr>
            <a:xfrm>
              <a:off x="401156" y="1381250"/>
              <a:ext cx="0" cy="2134765"/>
            </a:xfrm>
            <a:prstGeom prst="line">
              <a:avLst/>
            </a:prstGeom>
            <a:ln w="76200">
              <a:solidFill>
                <a:schemeClr val="bg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21" y="2261838"/>
            <a:ext cx="1198004" cy="141671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t="10455" r="8277" b="12691"/>
          <a:stretch/>
        </p:blipFill>
        <p:spPr>
          <a:xfrm>
            <a:off x="6344723" y="744110"/>
            <a:ext cx="2406748" cy="76750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4" r="3261" b="12065"/>
          <a:stretch/>
        </p:blipFill>
        <p:spPr>
          <a:xfrm>
            <a:off x="380017" y="756625"/>
            <a:ext cx="2303953" cy="733435"/>
          </a:xfrm>
          <a:prstGeom prst="rect">
            <a:avLst/>
          </a:prstGeom>
        </p:spPr>
      </p:pic>
      <p:pic>
        <p:nvPicPr>
          <p:cNvPr id="23" name="Picture 4" descr="https://cloud.arditi.pt/index.php/apps/files_sharing/publicpreview/p79zmAw9cb2gFkj?fileId=24051302&amp;file=/ARDITI_White/ARDITI_white_transparent_background.png&amp;x=2560&amp;y=1440&amp;a=tr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241" y="834252"/>
            <a:ext cx="2791084" cy="52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BB96-5FDA-4176-81DD-DF5D49FFB6D0}" type="slidenum">
              <a:rPr lang="pt-PT" smtClean="0"/>
              <a:t>1</a:t>
            </a:fld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83" y="4623705"/>
            <a:ext cx="1031189" cy="8475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1" y="4772410"/>
            <a:ext cx="2139734" cy="55013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811" y="4341544"/>
            <a:ext cx="1996309" cy="141187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12" y="4623704"/>
            <a:ext cx="847553" cy="84755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37" y="4640175"/>
            <a:ext cx="1629785" cy="8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19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E9B9-FA65-4DB8-A682-2F3E06F5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3CBDF6C-3F54-412D-8F8B-F14BCD384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24"/>
          <a:stretch/>
        </p:blipFill>
        <p:spPr>
          <a:xfrm>
            <a:off x="569609" y="2089326"/>
            <a:ext cx="2031548" cy="448449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CCC1666-5EA9-450C-ABF0-D59B8E64A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03" y="1989571"/>
            <a:ext cx="4410165" cy="2878858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1B2AAA8B-0C73-407B-8688-F7E35623B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03" y="5192921"/>
            <a:ext cx="44577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6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0486-A384-47EA-92FC-EE762EC8B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1FAD38-6402-4DC4-9797-D101B4482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11786"/>
            <a:ext cx="3569643" cy="305215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6CE1-1182-46B5-9991-630B9904220F}"/>
              </a:ext>
            </a:extLst>
          </p:cNvPr>
          <p:cNvSpPr txBox="1"/>
          <p:nvPr/>
        </p:nvSpPr>
        <p:spPr>
          <a:xfrm>
            <a:off x="2087250" y="5617322"/>
            <a:ext cx="457251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https://en.wikipedia.org/wiki/Kernel_(image_processing)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8AC210-29AD-493C-BE95-1EFC0E71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23" y="2241275"/>
            <a:ext cx="2640101" cy="32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9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66B0-DBF9-4DB3-9909-E07D021B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A3DF806E-1446-42D8-920D-D158B39CC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7766" r="4390" b="1876"/>
          <a:stretch/>
        </p:blipFill>
        <p:spPr>
          <a:xfrm>
            <a:off x="1882301" y="2586341"/>
            <a:ext cx="3382157" cy="2478724"/>
          </a:xfrm>
        </p:spPr>
      </p:pic>
    </p:spTree>
    <p:extLst>
      <p:ext uri="{BB962C8B-B14F-4D97-AF65-F5344CB8AC3E}">
        <p14:creationId xmlns:p14="http://schemas.microsoft.com/office/powerpoint/2010/main" val="62591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866B0-DBF9-4DB3-9909-E07D021B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29668ACE-6FF9-4EAD-857C-3E747E434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48" y="2323420"/>
            <a:ext cx="6250781" cy="35147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B301E-B4B2-40D8-89F4-1E3F1079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0932-FD80-40B9-95C9-D0720526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Pooling layer</a:t>
            </a:r>
            <a:endParaRPr lang="en-US" dirty="0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A6C975B-03AE-4C77-AED0-D1F72777B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31" y="2679502"/>
            <a:ext cx="4071938" cy="2357438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F041365-0D60-4B6C-AE9C-E0FABEB410A5}"/>
              </a:ext>
            </a:extLst>
          </p:cNvPr>
          <p:cNvSpPr/>
          <p:nvPr/>
        </p:nvSpPr>
        <p:spPr>
          <a:xfrm>
            <a:off x="697971" y="3703892"/>
            <a:ext cx="349493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</a:rPr>
              <a:t>Max-pooling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n-US" sz="1350" dirty="0">
              <a:solidFill>
                <a:srgbClr val="111111"/>
              </a:solidFill>
              <a:latin typeface="Raleway Light"/>
              <a:ea typeface="Raleway Light"/>
              <a:cs typeface="Raleway Light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sz="1350" dirty="0" err="1">
                <a:solidFill>
                  <a:srgbClr val="111111"/>
                </a:solidFill>
                <a:latin typeface="Raleway Light"/>
              </a:rPr>
              <a:t>Avg</a:t>
            </a:r>
            <a:r>
              <a:rPr lang="en-US" sz="1350" dirty="0">
                <a:solidFill>
                  <a:srgbClr val="111111"/>
                </a:solidFill>
                <a:latin typeface="Raleway Light"/>
              </a:rPr>
              <a:t>-pooling</a:t>
            </a:r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416893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D1F7-5DD0-4469-B25E-749B87C7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E661D-C5EA-4C71-B8A9-673E47758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F10">
            <a:extLst>
              <a:ext uri="{FF2B5EF4-FFF2-40B4-BE49-F238E27FC236}">
                <a16:creationId xmlns:a16="http://schemas.microsoft.com/office/drawing/2014/main" id="{52541057-A108-4F1C-B1D3-2FC328327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9" t="8038" r="4288" b="5218"/>
          <a:stretch/>
        </p:blipFill>
        <p:spPr bwMode="auto">
          <a:xfrm>
            <a:off x="5649879" y="2517210"/>
            <a:ext cx="2825273" cy="214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ângulo 12">
                <a:extLst>
                  <a:ext uri="{FF2B5EF4-FFF2-40B4-BE49-F238E27FC236}">
                    <a16:creationId xmlns:a16="http://schemas.microsoft.com/office/drawing/2014/main" id="{64000FD0-4223-4641-B051-079F17377035}"/>
                  </a:ext>
                </a:extLst>
              </p:cNvPr>
              <p:cNvSpPr/>
              <p:nvPr/>
            </p:nvSpPr>
            <p:spPr>
              <a:xfrm>
                <a:off x="1460554" y="3351771"/>
                <a:ext cx="2148362" cy="501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5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sz="15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1500" i="1">
                          <a:latin typeface="Cambria Math" panose="02040503050406030204" pitchFamily="18" charset="0"/>
                        </a:rPr>
                        <m:t>{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pt-PT" sz="15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pt-PT" sz="1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pt-PT" sz="15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pt-PT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sz="1500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mr>
                        <m:mr>
                          <m:e>
                            <m:r>
                              <a:rPr lang="pt-PT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sz="15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pt-PT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</m:mr>
                      </m:m>
                    </m:oMath>
                  </m:oMathPara>
                </a14:m>
                <a:endParaRPr lang="en-GB" sz="1500" dirty="0"/>
              </a:p>
            </p:txBody>
          </p:sp>
        </mc:Choice>
        <mc:Fallback>
          <p:sp>
            <p:nvSpPr>
              <p:cNvPr id="5" name="Retângulo 12">
                <a:extLst>
                  <a:ext uri="{FF2B5EF4-FFF2-40B4-BE49-F238E27FC236}">
                    <a16:creationId xmlns:a16="http://schemas.microsoft.com/office/drawing/2014/main" id="{64000FD0-4223-4641-B051-079F17377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554" y="3351771"/>
                <a:ext cx="2148362" cy="501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71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DE9F-C511-4BB6-85E1-13C7F157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layer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ED62BC1-A95C-48B8-BC9B-3309EB839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769" y="4287869"/>
            <a:ext cx="5172279" cy="125593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26B26-C62B-46EB-9140-9AFFEBC8246E}"/>
              </a:ext>
            </a:extLst>
          </p:cNvPr>
          <p:cNvSpPr txBox="1"/>
          <p:nvPr/>
        </p:nvSpPr>
        <p:spPr>
          <a:xfrm>
            <a:off x="2613848" y="5565274"/>
            <a:ext cx="457251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https://en.wikipedia.org/wiki/Activation_function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2FD96-59DE-40BA-8013-4EDF55D5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61" y="2176599"/>
            <a:ext cx="5082515" cy="742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BCD01-76E3-4454-8792-6551A95D60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812"/>
          <a:stretch/>
        </p:blipFill>
        <p:spPr>
          <a:xfrm>
            <a:off x="628651" y="2973419"/>
            <a:ext cx="5148398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9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09D8-C16D-48BC-A34A-F63A5783E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7F026-5B84-4C95-A9EF-7C7185D33D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2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BB96-5FDA-4176-81DD-DF5D49FFB6D0}" type="slidenum">
              <a:rPr lang="pt-PT" smtClean="0"/>
              <a:t>2</a:t>
            </a:fld>
            <a:endParaRPr lang="pt-PT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685019" y="2278159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 cap="all" spc="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Convolutional neural network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3726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91DD-49F1-48D0-B137-8ABD33272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54AEB59-B146-4440-A6FB-DD63F0078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0" y="2125267"/>
            <a:ext cx="5472234" cy="1549754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72855AD-7BFF-4F39-BC60-1F935B9EE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9" y="4007352"/>
            <a:ext cx="3521140" cy="205468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4371775-249E-414F-A12D-DBE9ED3CD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54" y="4007352"/>
            <a:ext cx="2920754" cy="20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9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D0B3-9055-4F81-B2FA-01254932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7A059-C28D-40CC-A543-79EF68EBF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Intra-Class Variation: </a:t>
            </a:r>
            <a:r>
              <a:rPr lang="en-US" dirty="0"/>
              <a:t>variation between the images of same class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C4D44-07F4-4A1A-AF3F-83D471C269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7198FE-B575-4E2C-A9C1-6A290CEF0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Scale Variation: </a:t>
            </a:r>
            <a:r>
              <a:rPr lang="en-US" dirty="0"/>
              <a:t>image of same object with multiple size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D1498-D0DA-4E99-B177-4D75753A5B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chair, indoor, wall, floor&#10;&#10;Description automatically generated">
            <a:extLst>
              <a:ext uri="{FF2B5EF4-FFF2-40B4-BE49-F238E27FC236}">
                <a16:creationId xmlns:a16="http://schemas.microsoft.com/office/drawing/2014/main" id="{793C1DFA-5CCE-41E6-BCFA-70D3BC221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14" y="2787416"/>
            <a:ext cx="3438576" cy="2164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71E96-1F4C-4799-8492-AA187D19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964" y="2938917"/>
            <a:ext cx="2755653" cy="19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6C570-919B-4C34-A2DF-5C6DFD0B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C716C-6D22-40B8-93B4-E98EF7FBB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View-Point Variation: </a:t>
            </a:r>
            <a:r>
              <a:rPr lang="en-US" dirty="0"/>
              <a:t>an object can be oriented/rotated in multiple dimensions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8C7255-E12E-49FF-A28E-F50F50503B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968" y="3524983"/>
            <a:ext cx="3868340" cy="13187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74411-78D1-4181-A4CC-20B539526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Occlusion: </a:t>
            </a:r>
            <a:r>
              <a:rPr lang="en-US" dirty="0"/>
              <a:t>can not be view completely.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49AF645A-8B7C-468A-8CAC-AA2260AF31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64" y="2845054"/>
            <a:ext cx="2768834" cy="2281025"/>
          </a:xfrm>
        </p:spPr>
      </p:pic>
    </p:spTree>
    <p:extLst>
      <p:ext uri="{BB962C8B-B14F-4D97-AF65-F5344CB8AC3E}">
        <p14:creationId xmlns:p14="http://schemas.microsoft.com/office/powerpoint/2010/main" val="334318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866A-0426-4F82-990F-D776C81A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9D4BF-E825-45B9-8FA7-408CCE31B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Illumination: </a:t>
            </a:r>
            <a:r>
              <a:rPr lang="en-US" dirty="0"/>
              <a:t>changes in Illumination.</a:t>
            </a:r>
          </a:p>
        </p:txBody>
      </p:sp>
      <p:pic>
        <p:nvPicPr>
          <p:cNvPr id="8" name="Content Placeholder 7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F037CD1F-6514-4D95-A726-615E3F8725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00" b="50000"/>
          <a:stretch/>
        </p:blipFill>
        <p:spPr>
          <a:xfrm>
            <a:off x="565455" y="2788144"/>
            <a:ext cx="3868340" cy="211914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5F1275-208A-4437-B68F-7990050E6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Background Clutter: </a:t>
            </a:r>
            <a:r>
              <a:rPr lang="en-US" dirty="0"/>
              <a:t>a lot of objects, a lot of objects</a:t>
            </a:r>
          </a:p>
        </p:txBody>
      </p:sp>
      <p:pic>
        <p:nvPicPr>
          <p:cNvPr id="10" name="Content Placeholder 9" descr="A large crowd of people&#10;&#10;Description automatically generated with low confidence">
            <a:extLst>
              <a:ext uri="{FF2B5EF4-FFF2-40B4-BE49-F238E27FC236}">
                <a16:creationId xmlns:a16="http://schemas.microsoft.com/office/drawing/2014/main" id="{7A26DC92-9CF3-4A7E-BE9A-AB5970511C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0"/>
          <a:stretch/>
        </p:blipFill>
        <p:spPr>
          <a:xfrm>
            <a:off x="7245140" y="3323572"/>
            <a:ext cx="1850046" cy="1478167"/>
          </a:xfrm>
        </p:spPr>
      </p:pic>
      <p:pic>
        <p:nvPicPr>
          <p:cNvPr id="12" name="Picture 11" descr="A polar bear walking on ice&#10;&#10;Description automatically generated with medium confidence">
            <a:extLst>
              <a:ext uri="{FF2B5EF4-FFF2-40B4-BE49-F238E27FC236}">
                <a16:creationId xmlns:a16="http://schemas.microsoft.com/office/drawing/2014/main" id="{E27BD5CF-E248-441B-9BDA-4332A6BD57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4" r="8304" b="14928"/>
          <a:stretch/>
        </p:blipFill>
        <p:spPr>
          <a:xfrm>
            <a:off x="4914444" y="3323571"/>
            <a:ext cx="2174678" cy="14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8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658D-F463-42E6-9421-F6CEF4C0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2E590-2B74-462A-89C9-7CDAD2791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88" y="2226469"/>
            <a:ext cx="4222625" cy="3263504"/>
          </a:xfrm>
        </p:spPr>
      </p:pic>
    </p:spTree>
    <p:extLst>
      <p:ext uri="{BB962C8B-B14F-4D97-AF65-F5344CB8AC3E}">
        <p14:creationId xmlns:p14="http://schemas.microsoft.com/office/powerpoint/2010/main" val="400495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E184-39D9-48A8-A06C-CBFD78ED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FC</a:t>
            </a:r>
          </a:p>
        </p:txBody>
      </p:sp>
      <p:pic>
        <p:nvPicPr>
          <p:cNvPr id="5" name="Content Placeholder 4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3E381E48-5CE0-4BA3-BB76-DD1AAC3A3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2" y="2299709"/>
            <a:ext cx="6087181" cy="3263504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6001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163D-4481-419B-99C3-0CE346CA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Convolutional neural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C93B-3997-46A5-AC5E-3FBD15BB9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  <a:p>
            <a:r>
              <a:rPr lang="en-US" dirty="0"/>
              <a:t>Pooling Layer</a:t>
            </a:r>
          </a:p>
          <a:p>
            <a:r>
              <a:rPr lang="en-US" dirty="0"/>
              <a:t>Activation layer (dense layer, fully connected layer)</a:t>
            </a:r>
          </a:p>
        </p:txBody>
      </p:sp>
    </p:spTree>
    <p:extLst>
      <p:ext uri="{BB962C8B-B14F-4D97-AF65-F5344CB8AC3E}">
        <p14:creationId xmlns:p14="http://schemas.microsoft.com/office/powerpoint/2010/main" val="901694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iscas">
  <a:themeElements>
    <a:clrScheme name="Personalizado 6">
      <a:dk1>
        <a:srgbClr val="FFFFFF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Risc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isc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TM03090430[[fn=Riscas]]</Template>
  <TotalTime>583</TotalTime>
  <Words>158</Words>
  <Application>Microsoft Office PowerPoint</Application>
  <PresentationFormat>On-screen Show (4:3)</PresentationFormat>
  <Paragraphs>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Corbel</vt:lpstr>
      <vt:lpstr>Raleway Light</vt:lpstr>
      <vt:lpstr>Wingdings</vt:lpstr>
      <vt:lpstr>Riscas</vt:lpstr>
      <vt:lpstr>MADEIRA INTERNATIONAL WORKSHOP  IN MACHINE  LEARNING</vt:lpstr>
      <vt:lpstr>PowerPoint Presentation</vt:lpstr>
      <vt:lpstr>Image</vt:lpstr>
      <vt:lpstr>Problems with Images</vt:lpstr>
      <vt:lpstr>Problems with Images</vt:lpstr>
      <vt:lpstr>Problems with Images</vt:lpstr>
      <vt:lpstr>Problems with Images</vt:lpstr>
      <vt:lpstr>ANN FC</vt:lpstr>
      <vt:lpstr>Convolutional neural network</vt:lpstr>
      <vt:lpstr>Convolutional Layer</vt:lpstr>
      <vt:lpstr>Convolutional Layer</vt:lpstr>
      <vt:lpstr>Convolutional Layer</vt:lpstr>
      <vt:lpstr>Convolutional Layer</vt:lpstr>
      <vt:lpstr>Pooling layer</vt:lpstr>
      <vt:lpstr>Activation layer</vt:lpstr>
      <vt:lpstr>Activation layer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MADEIRA INTERNATIONAL WORKSHOP IN MACHINE LEARNING 2021</dc:title>
  <dc:creator>Fábio</dc:creator>
  <cp:lastModifiedBy>Sheikh Shanawaz Mostafa</cp:lastModifiedBy>
  <cp:revision>62</cp:revision>
  <dcterms:created xsi:type="dcterms:W3CDTF">2021-07-21T09:02:29Z</dcterms:created>
  <dcterms:modified xsi:type="dcterms:W3CDTF">2021-07-26T23:50:41Z</dcterms:modified>
</cp:coreProperties>
</file>